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8A8546-6572-4ECD-86B4-A22244F42CE3}" type="datetimeFigureOut">
              <a:rPr lang="en-US" smtClean="0"/>
              <a:t>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EF0D89-9B6B-4490-B0F3-183410578A76}" type="slidenum">
              <a:rPr lang="en-US" smtClean="0"/>
              <a:t>‹#›</a:t>
            </a:fld>
            <a:endParaRPr lang="en-US"/>
          </a:p>
        </p:txBody>
      </p:sp>
    </p:spTree>
    <p:extLst>
      <p:ext uri="{BB962C8B-B14F-4D97-AF65-F5344CB8AC3E}">
        <p14:creationId xmlns:p14="http://schemas.microsoft.com/office/powerpoint/2010/main" val="3438707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juvenile justice system</a:t>
            </a:r>
            <a:r>
              <a:rPr lang="en-US" baseline="0" dirty="0" smtClean="0"/>
              <a:t> mirrors the adult justice system although in this case it is applied to persons who are not old enough to be responsible for criminal acts. Juvenile justice system ensures public safety, addresses treatment needs, rehabilitates and ensures smooth reintegration of youth into the community. The system differs from the adult system because it uses different statues in defining offences, applies the youth component and has different court structures and officers. </a:t>
            </a:r>
            <a:endParaRPr lang="en-US" dirty="0"/>
          </a:p>
        </p:txBody>
      </p:sp>
      <p:sp>
        <p:nvSpPr>
          <p:cNvPr id="4" name="Slide Number Placeholder 3"/>
          <p:cNvSpPr>
            <a:spLocks noGrp="1"/>
          </p:cNvSpPr>
          <p:nvPr>
            <p:ph type="sldNum" sz="quarter" idx="10"/>
          </p:nvPr>
        </p:nvSpPr>
        <p:spPr/>
        <p:txBody>
          <a:bodyPr/>
          <a:lstStyle/>
          <a:p>
            <a:fld id="{1DEF0D89-9B6B-4490-B0F3-183410578A76}" type="slidenum">
              <a:rPr lang="en-US" smtClean="0"/>
              <a:t>2</a:t>
            </a:fld>
            <a:endParaRPr lang="en-US"/>
          </a:p>
        </p:txBody>
      </p:sp>
    </p:spTree>
    <p:extLst>
      <p:ext uri="{BB962C8B-B14F-4D97-AF65-F5344CB8AC3E}">
        <p14:creationId xmlns:p14="http://schemas.microsoft.com/office/powerpoint/2010/main" val="3754623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Juvenile</a:t>
            </a:r>
            <a:r>
              <a:rPr lang="en-US" baseline="0" dirty="0" smtClean="0"/>
              <a:t> justice system differed in many instances when compared to the adult justice system. The language used in the juvenile version is different. The kids are not criminals but delinquents. They are not found guilty but are adjudicated delinquents. They are taken to training centers or reformatory centers. The proceedings are closed to the public to protect the child. </a:t>
            </a:r>
            <a:endParaRPr lang="en-US" dirty="0"/>
          </a:p>
        </p:txBody>
      </p:sp>
      <p:sp>
        <p:nvSpPr>
          <p:cNvPr id="4" name="Slide Number Placeholder 3"/>
          <p:cNvSpPr>
            <a:spLocks noGrp="1"/>
          </p:cNvSpPr>
          <p:nvPr>
            <p:ph type="sldNum" sz="quarter" idx="10"/>
          </p:nvPr>
        </p:nvSpPr>
        <p:spPr/>
        <p:txBody>
          <a:bodyPr/>
          <a:lstStyle/>
          <a:p>
            <a:fld id="{1DEF0D89-9B6B-4490-B0F3-183410578A76}" type="slidenum">
              <a:rPr lang="en-US" smtClean="0"/>
              <a:t>3</a:t>
            </a:fld>
            <a:endParaRPr lang="en-US"/>
          </a:p>
        </p:txBody>
      </p:sp>
    </p:spTree>
    <p:extLst>
      <p:ext uri="{BB962C8B-B14F-4D97-AF65-F5344CB8AC3E}">
        <p14:creationId xmlns:p14="http://schemas.microsoft.com/office/powerpoint/2010/main" val="2796394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Delinquency can be brought about by factors like history of criminal behavior, chronic school failure, mental illness and drug use, bullying on social media and at school and experiencing trauma. These factors make judging children more complex because they create an interconnected web that questions accountability.  </a:t>
            </a:r>
          </a:p>
          <a:p>
            <a:endParaRPr lang="en-US" dirty="0"/>
          </a:p>
        </p:txBody>
      </p:sp>
      <p:sp>
        <p:nvSpPr>
          <p:cNvPr id="4" name="Slide Number Placeholder 3"/>
          <p:cNvSpPr>
            <a:spLocks noGrp="1"/>
          </p:cNvSpPr>
          <p:nvPr>
            <p:ph type="sldNum" sz="quarter" idx="10"/>
          </p:nvPr>
        </p:nvSpPr>
        <p:spPr/>
        <p:txBody>
          <a:bodyPr/>
          <a:lstStyle/>
          <a:p>
            <a:fld id="{1DEF0D89-9B6B-4490-B0F3-183410578A76}" type="slidenum">
              <a:rPr lang="en-US" smtClean="0"/>
              <a:t>4</a:t>
            </a:fld>
            <a:endParaRPr lang="en-US"/>
          </a:p>
        </p:txBody>
      </p:sp>
    </p:spTree>
    <p:extLst>
      <p:ext uri="{BB962C8B-B14F-4D97-AF65-F5344CB8AC3E}">
        <p14:creationId xmlns:p14="http://schemas.microsoft.com/office/powerpoint/2010/main" val="2313687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18 years is the age when children become adults, criminal activities go way back to age 15 in some states, which means the children are seen to be accountable of their actions. Increase in delinquency and violence led to this change in states that use it. most of the other states use age 16 and 17. To keep the public safe, these ages are reviewed every now and then and changed. </a:t>
            </a:r>
            <a:endParaRPr lang="en-US" dirty="0"/>
          </a:p>
        </p:txBody>
      </p:sp>
      <p:sp>
        <p:nvSpPr>
          <p:cNvPr id="4" name="Slide Number Placeholder 3"/>
          <p:cNvSpPr>
            <a:spLocks noGrp="1"/>
          </p:cNvSpPr>
          <p:nvPr>
            <p:ph type="sldNum" sz="quarter" idx="10"/>
          </p:nvPr>
        </p:nvSpPr>
        <p:spPr/>
        <p:txBody>
          <a:bodyPr/>
          <a:lstStyle/>
          <a:p>
            <a:fld id="{1DEF0D89-9B6B-4490-B0F3-183410578A76}" type="slidenum">
              <a:rPr lang="en-US" smtClean="0"/>
              <a:t>5</a:t>
            </a:fld>
            <a:endParaRPr lang="en-US"/>
          </a:p>
        </p:txBody>
      </p:sp>
    </p:spTree>
    <p:extLst>
      <p:ext uri="{BB962C8B-B14F-4D97-AF65-F5344CB8AC3E}">
        <p14:creationId xmlns:p14="http://schemas.microsoft.com/office/powerpoint/2010/main" val="47599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juvenile crimes are seen as misdemeanor crimes. They are also first time offenses, which lowers the weight</a:t>
            </a:r>
            <a:r>
              <a:rPr lang="en-US" baseline="0" dirty="0" smtClean="0"/>
              <a:t> given to criminal activity. </a:t>
            </a:r>
            <a:r>
              <a:rPr lang="en-US" dirty="0" smtClean="0"/>
              <a:t>Vandalism and graffiti</a:t>
            </a:r>
            <a:r>
              <a:rPr lang="en-US" baseline="0" dirty="0" smtClean="0"/>
              <a:t> are not seen as violent crimes since they can be rehabilitated easily. </a:t>
            </a:r>
            <a:endParaRPr lang="en-US" dirty="0"/>
          </a:p>
        </p:txBody>
      </p:sp>
      <p:sp>
        <p:nvSpPr>
          <p:cNvPr id="4" name="Slide Number Placeholder 3"/>
          <p:cNvSpPr>
            <a:spLocks noGrp="1"/>
          </p:cNvSpPr>
          <p:nvPr>
            <p:ph type="sldNum" sz="quarter" idx="10"/>
          </p:nvPr>
        </p:nvSpPr>
        <p:spPr/>
        <p:txBody>
          <a:bodyPr/>
          <a:lstStyle/>
          <a:p>
            <a:fld id="{1DEF0D89-9B6B-4490-B0F3-183410578A76}" type="slidenum">
              <a:rPr lang="en-US" smtClean="0"/>
              <a:t>6</a:t>
            </a:fld>
            <a:endParaRPr lang="en-US"/>
          </a:p>
        </p:txBody>
      </p:sp>
    </p:spTree>
    <p:extLst>
      <p:ext uri="{BB962C8B-B14F-4D97-AF65-F5344CB8AC3E}">
        <p14:creationId xmlns:p14="http://schemas.microsoft.com/office/powerpoint/2010/main" val="705854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Families of victims always call from retribution, which is one of the reasons the justice system exists. Deterrence helps prevent future crimes and discourages other children from engaging in such practices. Incapacitation prevents the offender from mingling with the society before rehabilitation. Rehabilitation is aimed at making the child a better person before they go back into the society. </a:t>
            </a:r>
          </a:p>
        </p:txBody>
      </p:sp>
      <p:sp>
        <p:nvSpPr>
          <p:cNvPr id="4" name="Slide Number Placeholder 3"/>
          <p:cNvSpPr>
            <a:spLocks noGrp="1"/>
          </p:cNvSpPr>
          <p:nvPr>
            <p:ph type="sldNum" sz="quarter" idx="10"/>
          </p:nvPr>
        </p:nvSpPr>
        <p:spPr/>
        <p:txBody>
          <a:bodyPr/>
          <a:lstStyle/>
          <a:p>
            <a:fld id="{1DEF0D89-9B6B-4490-B0F3-183410578A76}" type="slidenum">
              <a:rPr lang="en-US" smtClean="0"/>
              <a:t>7</a:t>
            </a:fld>
            <a:endParaRPr lang="en-US"/>
          </a:p>
        </p:txBody>
      </p:sp>
    </p:spTree>
    <p:extLst>
      <p:ext uri="{BB962C8B-B14F-4D97-AF65-F5344CB8AC3E}">
        <p14:creationId xmlns:p14="http://schemas.microsoft.com/office/powerpoint/2010/main" val="1047448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language used in juvenile justice system is different because the goals are different</a:t>
            </a:r>
            <a:r>
              <a:rPr lang="en-US" baseline="0" dirty="0" smtClean="0"/>
              <a:t> when compared to the adult criminal justice system. The children can be more accepting of rehabilitation if they are not referred to as criminals or guilty. </a:t>
            </a:r>
            <a:endParaRPr lang="en-US" dirty="0"/>
          </a:p>
        </p:txBody>
      </p:sp>
      <p:sp>
        <p:nvSpPr>
          <p:cNvPr id="4" name="Slide Number Placeholder 3"/>
          <p:cNvSpPr>
            <a:spLocks noGrp="1"/>
          </p:cNvSpPr>
          <p:nvPr>
            <p:ph type="sldNum" sz="quarter" idx="10"/>
          </p:nvPr>
        </p:nvSpPr>
        <p:spPr/>
        <p:txBody>
          <a:bodyPr/>
          <a:lstStyle/>
          <a:p>
            <a:fld id="{1DEF0D89-9B6B-4490-B0F3-183410578A76}" type="slidenum">
              <a:rPr lang="en-US" smtClean="0"/>
              <a:t>8</a:t>
            </a:fld>
            <a:endParaRPr lang="en-US"/>
          </a:p>
        </p:txBody>
      </p:sp>
    </p:spTree>
    <p:extLst>
      <p:ext uri="{BB962C8B-B14F-4D97-AF65-F5344CB8AC3E}">
        <p14:creationId xmlns:p14="http://schemas.microsoft.com/office/powerpoint/2010/main" val="1753426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children commit offences</a:t>
            </a:r>
            <a:r>
              <a:rPr lang="en-US" baseline="0" dirty="0" smtClean="0"/>
              <a:t> because of psychological and mental issues. Juvenile justice system gives these kids rehabilitation an treatment at the right time. Since the goal is to rehabilitate, children stand a better chance of getting well. </a:t>
            </a:r>
            <a:endParaRPr lang="en-US" dirty="0"/>
          </a:p>
        </p:txBody>
      </p:sp>
      <p:sp>
        <p:nvSpPr>
          <p:cNvPr id="4" name="Slide Number Placeholder 3"/>
          <p:cNvSpPr>
            <a:spLocks noGrp="1"/>
          </p:cNvSpPr>
          <p:nvPr>
            <p:ph type="sldNum" sz="quarter" idx="10"/>
          </p:nvPr>
        </p:nvSpPr>
        <p:spPr/>
        <p:txBody>
          <a:bodyPr/>
          <a:lstStyle/>
          <a:p>
            <a:fld id="{1DEF0D89-9B6B-4490-B0F3-183410578A76}" type="slidenum">
              <a:rPr lang="en-US" smtClean="0"/>
              <a:t>9</a:t>
            </a:fld>
            <a:endParaRPr lang="en-US"/>
          </a:p>
        </p:txBody>
      </p:sp>
    </p:spTree>
    <p:extLst>
      <p:ext uri="{BB962C8B-B14F-4D97-AF65-F5344CB8AC3E}">
        <p14:creationId xmlns:p14="http://schemas.microsoft.com/office/powerpoint/2010/main" val="3633566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478095B-A756-409A-A456-567FEB97FB42}" type="datetimeFigureOut">
              <a:rPr lang="en-US" smtClean="0"/>
              <a:t>2/2/2021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D6F39DE-652A-42B0-9247-21C0C6E3B2F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78095B-A756-409A-A456-567FEB97FB42}" type="datetimeFigureOut">
              <a:rPr lang="en-US" smtClean="0"/>
              <a:t>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D6F39DE-652A-42B0-9247-21C0C6E3B2FF}"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478095B-A756-409A-A456-567FEB97FB42}" type="datetimeFigureOut">
              <a:rPr lang="en-US" smtClean="0"/>
              <a:t>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D6F39DE-652A-42B0-9247-21C0C6E3B2FF}"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478095B-A756-409A-A456-567FEB97FB42}" type="datetimeFigureOut">
              <a:rPr lang="en-US" smtClean="0"/>
              <a:t>2/2/2021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D6F39DE-652A-42B0-9247-21C0C6E3B2FF}"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478095B-A756-409A-A456-567FEB97FB42}" type="datetimeFigureOut">
              <a:rPr lang="en-US" smtClean="0"/>
              <a:t>2/2/2021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D6F39DE-652A-42B0-9247-21C0C6E3B2F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478095B-A756-409A-A456-567FEB97FB42}" type="datetimeFigureOut">
              <a:rPr lang="en-US" smtClean="0"/>
              <a:t>2/2/2021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D6F39DE-652A-42B0-9247-21C0C6E3B2FF}"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478095B-A756-409A-A456-567FEB97FB42}" type="datetimeFigureOut">
              <a:rPr lang="en-US" smtClean="0"/>
              <a:t>2/2/2021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D6F39DE-652A-42B0-9247-21C0C6E3B2F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478095B-A756-409A-A456-567FEB97FB42}" type="datetimeFigureOut">
              <a:rPr lang="en-US" smtClean="0"/>
              <a:t>2/2/2021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D6F39DE-652A-42B0-9247-21C0C6E3B2F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478095B-A756-409A-A456-567FEB97FB42}" type="datetimeFigureOut">
              <a:rPr lang="en-US" smtClean="0"/>
              <a:t>2/2/2021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D6F39DE-652A-42B0-9247-21C0C6E3B2FF}"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78095B-A756-409A-A456-567FEB97FB42}" type="datetimeFigureOut">
              <a:rPr lang="en-US" smtClean="0"/>
              <a:t>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D6F39DE-652A-42B0-9247-21C0C6E3B2F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478095B-A756-409A-A456-567FEB97FB42}" type="datetimeFigureOut">
              <a:rPr lang="en-US" smtClean="0"/>
              <a:t>2/2/2021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D6F39DE-652A-42B0-9247-21C0C6E3B2F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478095B-A756-409A-A456-567FEB97FB42}" type="datetimeFigureOut">
              <a:rPr lang="en-US" smtClean="0"/>
              <a:t>2/2/2021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D6F39DE-652A-42B0-9247-21C0C6E3B2F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60648"/>
            <a:ext cx="7772400" cy="1305490"/>
          </a:xfrm>
        </p:spPr>
        <p:txBody>
          <a:bodyPr/>
          <a:lstStyle/>
          <a:p>
            <a:r>
              <a:rPr lang="en-US" dirty="0" smtClean="0"/>
              <a:t>Juvenile Justice System  </a:t>
            </a:r>
            <a:endParaRPr lang="en-US" dirty="0"/>
          </a:p>
        </p:txBody>
      </p:sp>
      <p:sp>
        <p:nvSpPr>
          <p:cNvPr id="3" name="Subtitle 2"/>
          <p:cNvSpPr>
            <a:spLocks noGrp="1"/>
          </p:cNvSpPr>
          <p:nvPr>
            <p:ph type="subTitle" idx="1"/>
          </p:nvPr>
        </p:nvSpPr>
        <p:spPr>
          <a:xfrm>
            <a:off x="685800" y="1772816"/>
            <a:ext cx="7772400" cy="3038495"/>
          </a:xfrm>
        </p:spPr>
        <p:txBody>
          <a:bodyPr/>
          <a:lstStyle/>
          <a:p>
            <a:r>
              <a:rPr lang="en-US" dirty="0" smtClean="0"/>
              <a: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844824"/>
            <a:ext cx="6192688"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5714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p:txBody>
          <a:bodyPr>
            <a:normAutofit fontScale="77500" lnSpcReduction="20000"/>
          </a:bodyPr>
          <a:lstStyle/>
          <a:p>
            <a:r>
              <a:rPr lang="en-US" dirty="0"/>
              <a:t>A</a:t>
            </a:r>
            <a:r>
              <a:rPr lang="en-US" dirty="0" smtClean="0"/>
              <a:t>rea </a:t>
            </a:r>
            <a:r>
              <a:rPr lang="en-US" dirty="0"/>
              <a:t>of criminal law applied to people under eighteen years.</a:t>
            </a:r>
          </a:p>
          <a:p>
            <a:r>
              <a:rPr lang="en-US" dirty="0"/>
              <a:t>C</a:t>
            </a:r>
            <a:r>
              <a:rPr lang="en-US" dirty="0" smtClean="0"/>
              <a:t>riminal </a:t>
            </a:r>
            <a:r>
              <a:rPr lang="en-US" dirty="0"/>
              <a:t>culpability age is eighteen years.</a:t>
            </a:r>
          </a:p>
          <a:p>
            <a:r>
              <a:rPr lang="en-US" dirty="0"/>
              <a:t>E</a:t>
            </a:r>
            <a:r>
              <a:rPr lang="en-US" dirty="0" smtClean="0"/>
              <a:t>nacted </a:t>
            </a:r>
            <a:r>
              <a:rPr lang="en-US" dirty="0"/>
              <a:t>by a juvenile code. </a:t>
            </a:r>
          </a:p>
          <a:p>
            <a:r>
              <a:rPr lang="en-US" dirty="0" smtClean="0"/>
              <a:t>The four </a:t>
            </a:r>
            <a:r>
              <a:rPr lang="en-US" dirty="0"/>
              <a:t>components </a:t>
            </a:r>
            <a:r>
              <a:rPr lang="en-US" dirty="0" smtClean="0"/>
              <a:t>that differ from adult system include age </a:t>
            </a:r>
            <a:r>
              <a:rPr lang="en-US" dirty="0"/>
              <a:t>of the youth, legislative component, court structures and statues that define </a:t>
            </a:r>
            <a:r>
              <a:rPr lang="en-US" dirty="0" smtClean="0"/>
              <a:t>offences </a:t>
            </a:r>
            <a:r>
              <a:rPr lang="en-US" dirty="0"/>
              <a:t>(Steinberg, 2017)</a:t>
            </a:r>
            <a:r>
              <a:rPr lang="en-US" dirty="0" smtClean="0"/>
              <a:t>. </a:t>
            </a:r>
            <a:endParaRPr lang="en-US" dirty="0"/>
          </a:p>
          <a:p>
            <a:endParaRPr lang="en-US" dirty="0"/>
          </a:p>
        </p:txBody>
      </p:sp>
      <p:sp>
        <p:nvSpPr>
          <p:cNvPr id="3" name="Title 2"/>
          <p:cNvSpPr>
            <a:spLocks noGrp="1"/>
          </p:cNvSpPr>
          <p:nvPr>
            <p:ph type="title"/>
          </p:nvPr>
        </p:nvSpPr>
        <p:spPr/>
        <p:txBody>
          <a:bodyPr/>
          <a:lstStyle/>
          <a:p>
            <a:r>
              <a:rPr lang="en-US" dirty="0" smtClean="0"/>
              <a:t>Juvenile system explained </a:t>
            </a:r>
            <a:endParaRPr lang="en-US" dirty="0"/>
          </a:p>
        </p:txBody>
      </p:sp>
      <p:pic>
        <p:nvPicPr>
          <p:cNvPr id="2050"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229644"/>
            <a:ext cx="4038600"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727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55000" lnSpcReduction="20000"/>
          </a:bodyPr>
          <a:lstStyle/>
          <a:p>
            <a:r>
              <a:rPr lang="en-US" dirty="0" smtClean="0"/>
              <a:t>Established over 100 years ago.</a:t>
            </a:r>
          </a:p>
          <a:p>
            <a:r>
              <a:rPr lang="en-US" dirty="0"/>
              <a:t>Initially, the system focused on children or adolescents in need of help. </a:t>
            </a:r>
          </a:p>
          <a:p>
            <a:r>
              <a:rPr lang="en-US" dirty="0"/>
              <a:t>It rarely focused on the act that led the child to court. </a:t>
            </a:r>
          </a:p>
          <a:p>
            <a:r>
              <a:rPr lang="en-US" dirty="0"/>
              <a:t>Since they were children, rights to confront the accuser, trial by jury or knowing the charges were seen as unnecessary components of the process.</a:t>
            </a:r>
          </a:p>
          <a:p>
            <a:r>
              <a:rPr lang="en-US" dirty="0"/>
              <a:t>Language was different.</a:t>
            </a:r>
          </a:p>
          <a:p>
            <a:r>
              <a:rPr lang="en-US" dirty="0"/>
              <a:t>The charges were not criminal acts but delinquencies. </a:t>
            </a:r>
          </a:p>
          <a:p>
            <a:r>
              <a:rPr lang="en-US" dirty="0"/>
              <a:t>When the kids were adjudicated delinquents, they were taken to training schools and reformatory </a:t>
            </a:r>
            <a:r>
              <a:rPr lang="en-US" dirty="0" smtClean="0"/>
              <a:t>centers </a:t>
            </a:r>
            <a:r>
              <a:rPr lang="en-US" dirty="0"/>
              <a:t>(Steinberg, 2017)</a:t>
            </a:r>
            <a:r>
              <a:rPr lang="en-US" dirty="0" smtClean="0"/>
              <a:t>. </a:t>
            </a:r>
            <a:endParaRPr lang="en-US" dirty="0"/>
          </a:p>
          <a:p>
            <a:endParaRPr lang="en-US" dirty="0"/>
          </a:p>
        </p:txBody>
      </p:sp>
      <p:sp>
        <p:nvSpPr>
          <p:cNvPr id="4" name="Title 3"/>
          <p:cNvSpPr>
            <a:spLocks noGrp="1"/>
          </p:cNvSpPr>
          <p:nvPr>
            <p:ph type="title"/>
          </p:nvPr>
        </p:nvSpPr>
        <p:spPr/>
        <p:txBody>
          <a:bodyPr>
            <a:normAutofit fontScale="90000"/>
          </a:bodyPr>
          <a:lstStyle/>
          <a:p>
            <a:r>
              <a:rPr lang="en-US" dirty="0" smtClean="0"/>
              <a:t>Establishment of Juvenile Justice System </a:t>
            </a:r>
            <a:endParaRPr lang="en-US" dirty="0"/>
          </a:p>
        </p:txBody>
      </p:sp>
      <p:pic>
        <p:nvPicPr>
          <p:cNvPr id="409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16016" y="1628800"/>
            <a:ext cx="4038600"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8039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77500" lnSpcReduction="20000"/>
          </a:bodyPr>
          <a:lstStyle/>
          <a:p>
            <a:r>
              <a:rPr lang="en-US" dirty="0"/>
              <a:t>In practice, there was a lot of tension between social welfare and social control. </a:t>
            </a:r>
          </a:p>
          <a:p>
            <a:r>
              <a:rPr lang="en-US" dirty="0"/>
              <a:t>Increase in violent criminal activities in the 1980s led to more punitive and accountability </a:t>
            </a:r>
            <a:r>
              <a:rPr lang="en-US" dirty="0" smtClean="0"/>
              <a:t>measures (</a:t>
            </a:r>
            <a:r>
              <a:rPr lang="en-US" dirty="0"/>
              <a:t>(Feld, </a:t>
            </a:r>
            <a:r>
              <a:rPr lang="en-US" dirty="0" smtClean="0"/>
              <a:t>2018).</a:t>
            </a:r>
            <a:endParaRPr lang="en-US" dirty="0"/>
          </a:p>
          <a:p>
            <a:r>
              <a:rPr lang="en-US" dirty="0"/>
              <a:t>A dilemma exists between holding adolescents responsible and the changes they undergo at that age. </a:t>
            </a:r>
          </a:p>
          <a:p>
            <a:endParaRPr lang="en-US" dirty="0"/>
          </a:p>
        </p:txBody>
      </p:sp>
      <p:sp>
        <p:nvSpPr>
          <p:cNvPr id="4" name="Title 3"/>
          <p:cNvSpPr>
            <a:spLocks noGrp="1"/>
          </p:cNvSpPr>
          <p:nvPr>
            <p:ph type="title"/>
          </p:nvPr>
        </p:nvSpPr>
        <p:spPr/>
        <p:txBody>
          <a:bodyPr>
            <a:normAutofit/>
          </a:bodyPr>
          <a:lstStyle/>
          <a:p>
            <a:r>
              <a:rPr lang="en-US" dirty="0" smtClean="0"/>
              <a:t>Dilemmas in juvenile justice</a:t>
            </a:r>
            <a:endParaRPr lang="en-US" dirty="0"/>
          </a:p>
        </p:txBody>
      </p:sp>
      <p:pic>
        <p:nvPicPr>
          <p:cNvPr id="3074"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58846" y="1481138"/>
            <a:ext cx="3017308"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1263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70000" lnSpcReduction="20000"/>
          </a:bodyPr>
          <a:lstStyle/>
          <a:p>
            <a:r>
              <a:rPr lang="en-US" dirty="0"/>
              <a:t>Most states believe children from 15 years of age can commit criminal </a:t>
            </a:r>
            <a:r>
              <a:rPr lang="en-US" dirty="0" smtClean="0"/>
              <a:t>acts (Steinberg, 2017).</a:t>
            </a:r>
            <a:endParaRPr lang="en-US" dirty="0"/>
          </a:p>
          <a:p>
            <a:r>
              <a:rPr lang="en-US" dirty="0"/>
              <a:t>41 states set juvenile age at 17.</a:t>
            </a:r>
          </a:p>
          <a:p>
            <a:r>
              <a:rPr lang="en-US" dirty="0"/>
              <a:t>In Wisconsin, South Carolina, Louisiana, Michigan, Georgia, Missouri and Texas have set it at 16.</a:t>
            </a:r>
          </a:p>
          <a:p>
            <a:r>
              <a:rPr lang="en-US" dirty="0"/>
              <a:t>North Carolina and New York have set it at 15. </a:t>
            </a:r>
          </a:p>
          <a:p>
            <a:r>
              <a:rPr lang="en-US" dirty="0"/>
              <a:t>Incarceration is the most common form of </a:t>
            </a:r>
            <a:r>
              <a:rPr lang="en-US" dirty="0" smtClean="0"/>
              <a:t>punishment </a:t>
            </a:r>
            <a:r>
              <a:rPr lang="en-US" dirty="0"/>
              <a:t>(Steinberg, 2017)</a:t>
            </a:r>
            <a:r>
              <a:rPr lang="en-US" dirty="0" smtClean="0"/>
              <a:t>. </a:t>
            </a:r>
            <a:endParaRPr lang="en-US" dirty="0"/>
          </a:p>
          <a:p>
            <a:endParaRPr lang="en-US" dirty="0"/>
          </a:p>
        </p:txBody>
      </p:sp>
      <p:sp>
        <p:nvSpPr>
          <p:cNvPr id="4" name="Title 3"/>
          <p:cNvSpPr>
            <a:spLocks noGrp="1"/>
          </p:cNvSpPr>
          <p:nvPr>
            <p:ph type="title"/>
          </p:nvPr>
        </p:nvSpPr>
        <p:spPr/>
        <p:txBody>
          <a:bodyPr/>
          <a:lstStyle/>
          <a:p>
            <a:r>
              <a:rPr lang="en-US" dirty="0" smtClean="0"/>
              <a:t>Age </a:t>
            </a:r>
            <a:endParaRPr lang="en-US" dirty="0"/>
          </a:p>
        </p:txBody>
      </p:sp>
      <p:pic>
        <p:nvPicPr>
          <p:cNvPr id="5122"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004048" y="1628800"/>
            <a:ext cx="3657600" cy="3063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9108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Vandalism and graffiti </a:t>
            </a:r>
          </a:p>
          <a:p>
            <a:r>
              <a:rPr lang="en-US" dirty="0"/>
              <a:t>Shoplifting </a:t>
            </a:r>
          </a:p>
          <a:p>
            <a:r>
              <a:rPr lang="en-US" dirty="0"/>
              <a:t>Simple assault</a:t>
            </a:r>
          </a:p>
          <a:p>
            <a:r>
              <a:rPr lang="en-US" dirty="0"/>
              <a:t>Theft larceny  </a:t>
            </a:r>
          </a:p>
          <a:p>
            <a:r>
              <a:rPr lang="en-US" dirty="0"/>
              <a:t>Underage drinking </a:t>
            </a:r>
          </a:p>
          <a:p>
            <a:r>
              <a:rPr lang="en-US" dirty="0"/>
              <a:t>Fraud, forgery an counterfeiting </a:t>
            </a:r>
          </a:p>
          <a:p>
            <a:endParaRPr lang="en-US" dirty="0"/>
          </a:p>
        </p:txBody>
      </p:sp>
      <p:sp>
        <p:nvSpPr>
          <p:cNvPr id="4" name="Title 3"/>
          <p:cNvSpPr>
            <a:spLocks noGrp="1"/>
          </p:cNvSpPr>
          <p:nvPr>
            <p:ph type="title"/>
          </p:nvPr>
        </p:nvSpPr>
        <p:spPr/>
        <p:txBody>
          <a:bodyPr/>
          <a:lstStyle/>
          <a:p>
            <a:r>
              <a:rPr lang="en-US" dirty="0" smtClean="0"/>
              <a:t>Common crimes </a:t>
            </a:r>
            <a:endParaRPr lang="en-US" dirty="0"/>
          </a:p>
        </p:txBody>
      </p:sp>
      <p:pic>
        <p:nvPicPr>
          <p:cNvPr id="614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43500" y="2429669"/>
            <a:ext cx="3048000"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7649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Retribution</a:t>
            </a:r>
          </a:p>
          <a:p>
            <a:r>
              <a:rPr lang="en-US" dirty="0"/>
              <a:t>Deterrence</a:t>
            </a:r>
          </a:p>
          <a:p>
            <a:r>
              <a:rPr lang="en-US" dirty="0"/>
              <a:t>Incapacitation</a:t>
            </a:r>
          </a:p>
          <a:p>
            <a:r>
              <a:rPr lang="en-US" dirty="0"/>
              <a:t>Rehabilitation</a:t>
            </a:r>
          </a:p>
          <a:p>
            <a:r>
              <a:rPr lang="en-US" dirty="0"/>
              <a:t>Restoration  </a:t>
            </a:r>
          </a:p>
          <a:p>
            <a:endParaRPr lang="en-US" dirty="0"/>
          </a:p>
        </p:txBody>
      </p:sp>
      <p:sp>
        <p:nvSpPr>
          <p:cNvPr id="4" name="Title 3"/>
          <p:cNvSpPr>
            <a:spLocks noGrp="1"/>
          </p:cNvSpPr>
          <p:nvPr>
            <p:ph type="title"/>
          </p:nvPr>
        </p:nvSpPr>
        <p:spPr/>
        <p:txBody>
          <a:bodyPr/>
          <a:lstStyle/>
          <a:p>
            <a:r>
              <a:rPr lang="en-US" dirty="0" smtClean="0"/>
              <a:t>Goals </a:t>
            </a:r>
            <a:endParaRPr lang="en-US" dirty="0"/>
          </a:p>
        </p:txBody>
      </p:sp>
      <p:pic>
        <p:nvPicPr>
          <p:cNvPr id="7170"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229644"/>
            <a:ext cx="4038600"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4954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70000" lnSpcReduction="20000"/>
          </a:bodyPr>
          <a:lstStyle/>
          <a:p>
            <a:r>
              <a:rPr lang="en-US" dirty="0"/>
              <a:t>Adults commit crime while juveniles commit delinquent </a:t>
            </a:r>
            <a:r>
              <a:rPr lang="en-US" dirty="0" smtClean="0"/>
              <a:t>acts (Feld, 2018).</a:t>
            </a:r>
            <a:endParaRPr lang="en-US" dirty="0"/>
          </a:p>
          <a:p>
            <a:r>
              <a:rPr lang="en-US" dirty="0"/>
              <a:t>Juveniles undergo adjudication instead of a public trial.  </a:t>
            </a:r>
          </a:p>
          <a:p>
            <a:r>
              <a:rPr lang="en-US" dirty="0"/>
              <a:t>The goal of adult system is to punish while that of juvenile is to rehabilitate.</a:t>
            </a:r>
          </a:p>
          <a:p>
            <a:r>
              <a:rPr lang="en-US" dirty="0"/>
              <a:t>Juvenile courts are informal yet adult courts are formal. </a:t>
            </a:r>
          </a:p>
          <a:p>
            <a:r>
              <a:rPr lang="en-US" dirty="0"/>
              <a:t>Rules about admission of evidence are lenient in juvenile. </a:t>
            </a:r>
          </a:p>
          <a:p>
            <a:endParaRPr lang="en-US" dirty="0"/>
          </a:p>
        </p:txBody>
      </p:sp>
      <p:sp>
        <p:nvSpPr>
          <p:cNvPr id="4" name="Title 3"/>
          <p:cNvSpPr>
            <a:spLocks noGrp="1"/>
          </p:cNvSpPr>
          <p:nvPr>
            <p:ph type="title"/>
          </p:nvPr>
        </p:nvSpPr>
        <p:spPr/>
        <p:txBody>
          <a:bodyPr>
            <a:normAutofit fontScale="90000"/>
          </a:bodyPr>
          <a:lstStyle/>
          <a:p>
            <a:r>
              <a:rPr lang="en-US" dirty="0" smtClean="0"/>
              <a:t>Differences between the adult system and juvenile system</a:t>
            </a:r>
            <a:endParaRPr lang="en-US" dirty="0"/>
          </a:p>
        </p:txBody>
      </p:sp>
      <p:pic>
        <p:nvPicPr>
          <p:cNvPr id="8194"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65370" y="2513489"/>
            <a:ext cx="3604260" cy="246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8385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It is necessary because it provides public safety.</a:t>
            </a:r>
          </a:p>
          <a:p>
            <a:r>
              <a:rPr lang="en-US" dirty="0" smtClean="0"/>
              <a:t>It is effective because it provides skills, habilitation, rehabilitation and treatment options.</a:t>
            </a:r>
            <a:endParaRPr lang="en-US" dirty="0"/>
          </a:p>
        </p:txBody>
      </p:sp>
      <p:sp>
        <p:nvSpPr>
          <p:cNvPr id="4" name="Title 3"/>
          <p:cNvSpPr>
            <a:spLocks noGrp="1"/>
          </p:cNvSpPr>
          <p:nvPr>
            <p:ph type="title"/>
          </p:nvPr>
        </p:nvSpPr>
        <p:spPr/>
        <p:txBody>
          <a:bodyPr/>
          <a:lstStyle/>
          <a:p>
            <a:r>
              <a:rPr lang="en-US" dirty="0" smtClean="0"/>
              <a:t>Is it effective or necessary?</a:t>
            </a:r>
            <a:endParaRPr lang="en-US" dirty="0"/>
          </a:p>
        </p:txBody>
      </p:sp>
      <p:pic>
        <p:nvPicPr>
          <p:cNvPr id="921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57750" y="2601119"/>
            <a:ext cx="36195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3346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92500"/>
          </a:bodyPr>
          <a:lstStyle/>
          <a:p>
            <a:r>
              <a:rPr lang="en-US" dirty="0"/>
              <a:t>Feld, B. C. (2019). </a:t>
            </a:r>
            <a:r>
              <a:rPr lang="en-US" i="1" dirty="0"/>
              <a:t>The evolution of the juvenile court: Race, politics, and the criminalizing of juvenile justice</a:t>
            </a:r>
            <a:r>
              <a:rPr lang="en-US" dirty="0"/>
              <a:t> (Vol. 4). NYU Press</a:t>
            </a:r>
            <a:r>
              <a:rPr lang="en-US" dirty="0" smtClean="0"/>
              <a:t>.</a:t>
            </a:r>
          </a:p>
          <a:p>
            <a:r>
              <a:rPr lang="en-US" dirty="0"/>
              <a:t>Steinberg, L. (2017). Adolescent brain science and juvenile justice policymaking. </a:t>
            </a:r>
            <a:r>
              <a:rPr lang="en-US" i="1" dirty="0"/>
              <a:t>Psychology, Public Policy, and Law</a:t>
            </a:r>
            <a:r>
              <a:rPr lang="en-US" dirty="0"/>
              <a:t>, </a:t>
            </a:r>
            <a:r>
              <a:rPr lang="en-US" i="1" dirty="0"/>
              <a:t>23</a:t>
            </a:r>
            <a:r>
              <a:rPr lang="en-US" dirty="0"/>
              <a:t>(4), 410</a:t>
            </a:r>
            <a:r>
              <a:rPr lang="en-US" dirty="0" smtClean="0"/>
              <a:t>.</a:t>
            </a:r>
          </a:p>
          <a:p>
            <a:r>
              <a:rPr lang="en-US" dirty="0"/>
              <a:t>Wilson, D. B., </a:t>
            </a:r>
            <a:r>
              <a:rPr lang="en-US" dirty="0" err="1"/>
              <a:t>Olaghere</a:t>
            </a:r>
            <a:r>
              <a:rPr lang="en-US" dirty="0"/>
              <a:t>, A., &amp; </a:t>
            </a:r>
            <a:r>
              <a:rPr lang="en-US" dirty="0" err="1"/>
              <a:t>Kimbrell</a:t>
            </a:r>
            <a:r>
              <a:rPr lang="en-US" dirty="0"/>
              <a:t>, C. S. (2018). </a:t>
            </a:r>
            <a:r>
              <a:rPr lang="en-US" i="1" dirty="0"/>
              <a:t>Effectiveness of restorative justice principles in juvenile justice: A meta-analysis</a:t>
            </a:r>
            <a:r>
              <a:rPr lang="en-US" dirty="0"/>
              <a:t>. Inter-university Consortium for Political and Social Research.</a:t>
            </a:r>
            <a:endParaRPr lang="en-US" dirty="0"/>
          </a:p>
        </p:txBody>
      </p:sp>
      <p:sp>
        <p:nvSpPr>
          <p:cNvPr id="4" name="Title 3"/>
          <p:cNvSpPr>
            <a:spLocks noGrp="1"/>
          </p:cNvSpPr>
          <p:nvPr>
            <p:ph type="title"/>
          </p:nvPr>
        </p:nvSpPr>
        <p:spPr/>
        <p:txBody>
          <a:bodyPr/>
          <a:lstStyle/>
          <a:p>
            <a:r>
              <a:rPr lang="en-US" dirty="0" smtClean="0"/>
              <a:t>References </a:t>
            </a:r>
            <a:endParaRPr lang="en-US" dirty="0"/>
          </a:p>
        </p:txBody>
      </p:sp>
    </p:spTree>
    <p:extLst>
      <p:ext uri="{BB962C8B-B14F-4D97-AF65-F5344CB8AC3E}">
        <p14:creationId xmlns:p14="http://schemas.microsoft.com/office/powerpoint/2010/main" val="34348105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151</TotalTime>
  <Words>887</Words>
  <Application>Microsoft Office PowerPoint</Application>
  <PresentationFormat>On-screen Show (4:3)</PresentationFormat>
  <Paragraphs>67</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Juvenile Justice System  </vt:lpstr>
      <vt:lpstr>Juvenile system explained </vt:lpstr>
      <vt:lpstr>Establishment of Juvenile Justice System </vt:lpstr>
      <vt:lpstr>Dilemmas in juvenile justice</vt:lpstr>
      <vt:lpstr>Age </vt:lpstr>
      <vt:lpstr>Common crimes </vt:lpstr>
      <vt:lpstr>Goals </vt:lpstr>
      <vt:lpstr>Differences between the adult system and juvenile system</vt:lpstr>
      <vt:lpstr>Is it effective or necessary?</vt:lpstr>
      <vt:lpstr>References </vt:lpstr>
    </vt:vector>
  </TitlesOfParts>
  <Company>Ministry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Justice System</dc:title>
  <dc:creator>Angie</dc:creator>
  <cp:lastModifiedBy>Angie</cp:lastModifiedBy>
  <cp:revision>11</cp:revision>
  <dcterms:created xsi:type="dcterms:W3CDTF">2021-02-01T23:58:47Z</dcterms:created>
  <dcterms:modified xsi:type="dcterms:W3CDTF">2021-02-02T02:29:56Z</dcterms:modified>
</cp:coreProperties>
</file>